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  <p:sldMasterId id="2147483649" r:id="rId2"/>
  </p:sldMasterIdLst>
  <p:notesMasterIdLst>
    <p:notesMasterId r:id="rId15"/>
  </p:notesMasterIdLst>
  <p:handoutMasterIdLst>
    <p:handoutMasterId r:id="rId16"/>
  </p:handoutMasterIdLst>
  <p:sldIdLst>
    <p:sldId id="256" r:id="rId3"/>
    <p:sldId id="258" r:id="rId4"/>
    <p:sldId id="257" r:id="rId5"/>
    <p:sldId id="259" r:id="rId6"/>
    <p:sldId id="260" r:id="rId7"/>
    <p:sldId id="261" r:id="rId8"/>
    <p:sldId id="266" r:id="rId9"/>
    <p:sldId id="267" r:id="rId10"/>
    <p:sldId id="264" r:id="rId11"/>
    <p:sldId id="263" r:id="rId12"/>
    <p:sldId id="262" r:id="rId13"/>
    <p:sldId id="265" r:id="rId14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3"/>
    <p:restoredTop sz="94778"/>
  </p:normalViewPr>
  <p:slideViewPr>
    <p:cSldViewPr>
      <p:cViewPr varScale="1">
        <p:scale>
          <a:sx n="99" d="100"/>
          <a:sy n="99" d="100"/>
        </p:scale>
        <p:origin x="960" y="16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7/17/19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png>
</file>

<file path=ppt/media/image12.tiff>
</file>

<file path=ppt/media/image13.tiff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34E179-82C1-794A-AF94-B835AF2542E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1678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E5FBE-60FA-E943-A0B0-17391326A0A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90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37701-CDDE-7447-8C25-9E31D1A0E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8196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5A17C-7B0F-934E-B794-68787740D6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10999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DF1F3-3A8C-6444-9DF0-BDF3B77C0D1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31409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7D4DA-B059-8F47-8080-A83612BDF0D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0640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14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F850A-875D-554D-8A5E-CF377EC068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4366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4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12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54572-8C1D-F141-995C-CCE926B2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33209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1"/>
          </p:nvPr>
        </p:nvSpPr>
        <p:spPr>
          <a:xfrm>
            <a:off x="7315201" y="6240462"/>
            <a:ext cx="696118" cy="363538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6809C7-5EC7-6542-99AB-B9F43FD06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64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5FE55-EECD-8E43-BB66-C190F57FF3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3469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665F58-C5B2-B547-9CDE-CC0CB99F80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8238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ftr"/>
          </p:nvPr>
        </p:nvSpPr>
        <p:spPr bwMode="auto">
          <a:xfrm>
            <a:off x="2438400" y="6264275"/>
            <a:ext cx="3581400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grpSp>
        <p:nvGrpSpPr>
          <p:cNvPr id="102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33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029" name="Picture 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A4145C1-0604-134A-9BB4-F4D7038D50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69" r:id="rId1"/>
    <p:sldLayoutId id="2147486070" r:id="rId2"/>
    <p:sldLayoutId id="2147486071" r:id="rId3"/>
    <p:sldLayoutId id="2147486072" r:id="rId4"/>
    <p:sldLayoutId id="2147486073" r:id="rId5"/>
    <p:sldLayoutId id="2147486074" r:id="rId6"/>
    <p:sldLayoutId id="2147486075" r:id="rId7"/>
    <p:sldLayoutId id="2147486076" r:id="rId8"/>
    <p:sldLayoutId id="2147486077" r:id="rId9"/>
    <p:sldLayoutId id="2147486078" r:id="rId10"/>
    <p:sldLayoutId id="214748607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" TargetMode="External"/><Relationship Id="rId2" Type="http://schemas.openxmlformats.org/officeDocument/2006/relationships/hyperlink" Target="https://www.w3schools.com/html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ash.plot.ly/" TargetMode="External"/><Relationship Id="rId4" Type="http://schemas.openxmlformats.org/officeDocument/2006/relationships/hyperlink" Target="https://www.w3schools.com/js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tinyurl.com/2019WebApp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tiff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Data Visualization in Dash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743200"/>
            <a:ext cx="85344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Joseph Hellerstein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1,3</a:t>
            </a:r>
            <a:r>
              <a:rPr lang="en-US" altLang="x-none" sz="2800" dirty="0">
                <a:latin typeface="Calibri" charset="0"/>
              </a:rPr>
              <a:t>, </a:t>
            </a:r>
            <a:r>
              <a:rPr lang="en-US" altLang="x-none" sz="2800" dirty="0" err="1">
                <a:latin typeface="Calibri" charset="0"/>
              </a:rPr>
              <a:t>Bernease</a:t>
            </a:r>
            <a:r>
              <a:rPr lang="en-US" altLang="x-none" sz="2800" dirty="0">
                <a:latin typeface="Calibri" charset="0"/>
              </a:rPr>
              <a:t> Herman</a:t>
            </a:r>
            <a:r>
              <a:rPr lang="en-US" altLang="x-none" sz="2800" baseline="30000" dirty="0">
                <a:latin typeface="Calibri" charset="0"/>
              </a:rPr>
              <a:t>1, 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Sam Gao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3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endParaRPr lang="en-US" altLang="x-none" dirty="0">
              <a:solidFill>
                <a:srgbClr val="FFFFFF"/>
              </a:solidFill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April, 2019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DATA 515A</a:t>
            </a:r>
          </a:p>
          <a:p>
            <a:pPr algn="ctr" eaLnBrk="1" hangingPunct="1">
              <a:buSzPct val="100000"/>
            </a:pPr>
            <a:endParaRPr lang="en-US" altLang="x-none" sz="3600" b="1" dirty="0">
              <a:solidFill>
                <a:srgbClr val="FFFFFF"/>
              </a:solidFill>
              <a:latin typeface="Calibri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C96315B-C8EA-0E4F-AC6B-DF28EC946C12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933F4F-DC24-D140-BAB7-93D88368467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35BF5D3-DDD5-5E48-967C-78E2F6B606F8}" type="slidenum">
              <a:rPr lang="en-US" altLang="x-none" smtClean="0"/>
              <a:pPr>
                <a:defRPr/>
              </a:pPr>
              <a:t>1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259FD-EABD-204C-A592-EEE608A30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 Callbacks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179CC1-2E4B-BE46-8E99-679009418A1B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39FE37-2869-2D4E-9A85-1701C89E2599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FE654572-8C1D-F141-995C-CCE926B2FBD9}" type="slidenum">
              <a:rPr lang="en-US" altLang="x-none" smtClean="0"/>
              <a:pPr>
                <a:defRPr/>
              </a:pPr>
              <a:t>10</a:t>
            </a:fld>
            <a:endParaRPr lang="en-US" altLang="x-none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A6B1C5-1F66-1646-92ED-F3A0D5651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08856"/>
            <a:ext cx="6845300" cy="2832100"/>
          </a:xfrm>
          <a:prstGeom prst="rect">
            <a:avLst/>
          </a:prstGeom>
        </p:spPr>
      </p:pic>
      <p:pic>
        <p:nvPicPr>
          <p:cNvPr id="8" name="Picture 7" descr="A close up of a screen&#10;&#10;Description automatically generated">
            <a:extLst>
              <a:ext uri="{FF2B5EF4-FFF2-40B4-BE49-F238E27FC236}">
                <a16:creationId xmlns:a16="http://schemas.microsoft.com/office/drawing/2014/main" id="{7DFD46B5-553C-D249-8B85-60BBE87B5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5029200"/>
            <a:ext cx="7785100" cy="546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16E17C-A98C-F247-8810-0C1BDDBC6F56}"/>
              </a:ext>
            </a:extLst>
          </p:cNvPr>
          <p:cNvSpPr txBox="1"/>
          <p:nvPr/>
        </p:nvSpPr>
        <p:spPr>
          <a:xfrm>
            <a:off x="6356684" y="4267200"/>
            <a:ext cx="4251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CDB95C-5C02-9D4D-A132-400235C8B958}"/>
              </a:ext>
            </a:extLst>
          </p:cNvPr>
          <p:cNvSpPr txBox="1"/>
          <p:nvPr/>
        </p:nvSpPr>
        <p:spPr>
          <a:xfrm>
            <a:off x="7162800" y="4262735"/>
            <a:ext cx="1314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property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B191F14-6864-BB4D-9C73-8F7D1B56EBC7}"/>
              </a:ext>
            </a:extLst>
          </p:cNvPr>
          <p:cNvCxnSpPr>
            <a:cxnSpLocks noChangeAspect="1"/>
          </p:cNvCxnSpPr>
          <p:nvPr/>
        </p:nvCxnSpPr>
        <p:spPr bwMode="auto">
          <a:xfrm flipH="1">
            <a:off x="6543674" y="4670019"/>
            <a:ext cx="1" cy="28298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6F5A5C6-6EA5-E041-9B65-C857F4BEBC8C}"/>
              </a:ext>
            </a:extLst>
          </p:cNvPr>
          <p:cNvCxnSpPr>
            <a:cxnSpLocks noChangeAspect="1"/>
          </p:cNvCxnSpPr>
          <p:nvPr/>
        </p:nvCxnSpPr>
        <p:spPr bwMode="auto">
          <a:xfrm flipH="1">
            <a:off x="7696199" y="4670019"/>
            <a:ext cx="1" cy="28298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788407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A78A081-E216-664D-AB4A-680E4777B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EB517A-1D69-6747-B2C8-D0BB11A3D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w3Schools HTML Tutorial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w3Schools CSS Tutorial 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w3Schools JavaScript Tutorial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Dash Users Guide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B1074C-6B51-384E-83D5-9C29082D051F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2423BE-AE46-694B-B466-F1A207E4928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FE654572-8C1D-F141-995C-CCE926B2FBD9}" type="slidenum">
              <a:rPr lang="en-US" altLang="x-none" smtClean="0"/>
              <a:pPr>
                <a:defRPr/>
              </a:pPr>
              <a:t>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08144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E9320-F271-0441-9B4F-6C64E596B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42731-C62C-A149-A635-9A8BA25249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 </a:t>
            </a:r>
            <a:r>
              <a:rPr lang="en-US" dirty="0">
                <a:hlinkClick r:id="rId2"/>
              </a:rPr>
              <a:t>https://tinyurl.com</a:t>
            </a:r>
            <a:r>
              <a:rPr lang="en-US">
                <a:hlinkClick r:id="rId2"/>
              </a:rPr>
              <a:t>/2019WebApps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4A16FE-0434-464B-A80F-06531EF05B30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FD272A-4705-924E-90C1-37646C4D0E7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35C5A17C-7B0F-934E-B794-68787740D6D1}" type="slidenum">
              <a:rPr lang="en-US" altLang="x-none" smtClean="0"/>
              <a:pPr>
                <a:defRPr/>
              </a:pPr>
              <a:t>12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5925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CFCD9A5-D867-A745-B9A1-3945DA47A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 Visualization Using Python Dash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301A30-9D6E-1448-8B4C-B4A0ED6DA8EE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7F28A5-6EDA-2F4C-AE5C-231C25ABE1D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35C5A17C-7B0F-934E-B794-68787740D6D1}" type="slidenum">
              <a:rPr lang="en-US" altLang="x-none" smtClean="0"/>
              <a:pPr>
                <a:defRPr/>
              </a:pPr>
              <a:t>2</a:t>
            </a:fld>
            <a:endParaRPr lang="en-US" altLang="x-none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F361048-2811-C14C-A5CE-0FA88C64B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19200"/>
            <a:ext cx="7927943" cy="471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976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A006C5-3E1C-E549-A1CD-A930F454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568D45-49C6-6D46-A71D-97E0D36FE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HTML and CSS basics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Dash architecture and example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Adding visual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Interactions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Testing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237F513-9048-E542-ABB5-30F53D9688F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7354D7-73C9-934D-8868-4F92A1E8E16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35BF5D3-DDD5-5E48-967C-78E2F6B606F8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4329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B3189-FD3A-1F4E-9C0F-D543307DA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of Browser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6EC8D-5492-A74F-8754-B11B7CAE6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HTML (hypertext markup language)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Tag language like markdown that controls visual display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CSS (cascading style sheets)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Controls fonts, colors, table styles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JavaScript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Program reaction to browser events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C1A584-FB92-4248-BDC0-6C3C9D881328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411129-123E-6C44-84D2-FE3EF6C5494E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35C5A17C-7B0F-934E-B794-68787740D6D1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809364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7E9DD-C020-0B47-B0D9-5B4B34C7F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Tour of 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AB9E2-4243-BC4B-8542-FA622D312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5D38F-0F7E-B44C-8320-0670D9159C4B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8934D3-5AF2-264B-B2DC-71E1FB3767E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35C5A17C-7B0F-934E-B794-68787740D6D1}" type="slidenum">
              <a:rPr lang="en-US" altLang="x-none" smtClean="0"/>
              <a:pPr>
                <a:defRPr/>
              </a:pPr>
              <a:t>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29460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ECC3E-4ECF-834D-9D3F-252ADE6F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 Visualizations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9FC0D2-166E-6B43-A2C7-17ADAAC6979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6F51F7-B8A2-0F4F-AAE1-B924C92C9798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35C5A17C-7B0F-934E-B794-68787740D6D1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D35B9EDE-6E03-224D-9B6C-4D1DEB4BE376}"/>
              </a:ext>
            </a:extLst>
          </p:cNvPr>
          <p:cNvCxnSpPr>
            <a:cxnSpLocks/>
            <a:stCxn id="6" idx="1"/>
            <a:endCxn id="7" idx="1"/>
          </p:cNvCxnSpPr>
          <p:nvPr/>
        </p:nvCxnSpPr>
        <p:spPr bwMode="auto">
          <a:xfrm rot="10800000" flipH="1" flipV="1">
            <a:off x="3429000" y="2763749"/>
            <a:ext cx="1371600" cy="2013831"/>
          </a:xfrm>
          <a:prstGeom prst="bentConnector3">
            <a:avLst>
              <a:gd name="adj1" fmla="val -16667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423B7648-21C1-6246-80CA-38F568E2D028}"/>
              </a:ext>
            </a:extLst>
          </p:cNvPr>
          <p:cNvCxnSpPr>
            <a:cxnSpLocks/>
            <a:stCxn id="7" idx="3"/>
            <a:endCxn id="6" idx="3"/>
          </p:cNvCxnSpPr>
          <p:nvPr/>
        </p:nvCxnSpPr>
        <p:spPr bwMode="auto">
          <a:xfrm flipV="1">
            <a:off x="6553200" y="2763750"/>
            <a:ext cx="1066800" cy="2013831"/>
          </a:xfrm>
          <a:prstGeom prst="bentConnector3">
            <a:avLst>
              <a:gd name="adj1" fmla="val 121429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F54DD54-1C31-7147-A545-C52343CE81BC}"/>
              </a:ext>
            </a:extLst>
          </p:cNvPr>
          <p:cNvSpPr txBox="1"/>
          <p:nvPr/>
        </p:nvSpPr>
        <p:spPr>
          <a:xfrm>
            <a:off x="568716" y="2246384"/>
            <a:ext cx="2719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Python Application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DC9D8D-27DC-314D-9A18-6DC6CC534995}"/>
              </a:ext>
            </a:extLst>
          </p:cNvPr>
          <p:cNvGrpSpPr/>
          <p:nvPr/>
        </p:nvGrpSpPr>
        <p:grpSpPr>
          <a:xfrm>
            <a:off x="4800600" y="4267200"/>
            <a:ext cx="1752600" cy="1020762"/>
            <a:chOff x="4876800" y="4541838"/>
            <a:chExt cx="1752600" cy="102076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D84576E-D981-594A-858B-445A7C31848E}"/>
                </a:ext>
              </a:extLst>
            </p:cNvPr>
            <p:cNvSpPr/>
            <p:nvPr/>
          </p:nvSpPr>
          <p:spPr bwMode="auto">
            <a:xfrm>
              <a:off x="4876800" y="4541838"/>
              <a:ext cx="1752600" cy="1020762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pic>
          <p:nvPicPr>
            <p:cNvPr id="16" name="Picture 15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2148AC93-CAD0-5C46-A900-C11D1ABCA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76800" y="4555654"/>
              <a:ext cx="1752600" cy="1006946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9A48CD3-6610-3D49-AFDD-2D813A21D227}"/>
              </a:ext>
            </a:extLst>
          </p:cNvPr>
          <p:cNvSpPr txBox="1"/>
          <p:nvPr/>
        </p:nvSpPr>
        <p:spPr>
          <a:xfrm>
            <a:off x="563450" y="4572000"/>
            <a:ext cx="20273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Web Browser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6CE27E3-2D9B-5742-81FC-6CEEDA9FDFC0}"/>
              </a:ext>
            </a:extLst>
          </p:cNvPr>
          <p:cNvGrpSpPr/>
          <p:nvPr/>
        </p:nvGrpSpPr>
        <p:grpSpPr>
          <a:xfrm>
            <a:off x="3429000" y="1431454"/>
            <a:ext cx="4191000" cy="2607146"/>
            <a:chOff x="3429000" y="2087562"/>
            <a:chExt cx="4191000" cy="208945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AB6D81B-D8B2-3443-BBEB-D877391D12E6}"/>
                </a:ext>
              </a:extLst>
            </p:cNvPr>
            <p:cNvSpPr/>
            <p:nvPr/>
          </p:nvSpPr>
          <p:spPr bwMode="auto">
            <a:xfrm>
              <a:off x="3429000" y="2133600"/>
              <a:ext cx="4191000" cy="204341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193D03F-A08F-3747-8A2D-91204568AB0B}"/>
                </a:ext>
              </a:extLst>
            </p:cNvPr>
            <p:cNvSpPr txBox="1"/>
            <p:nvPr/>
          </p:nvSpPr>
          <p:spPr>
            <a:xfrm>
              <a:off x="3810000" y="2087562"/>
              <a:ext cx="3777339" cy="18499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import dash</a:t>
              </a:r>
            </a:p>
            <a:p>
              <a:r>
                <a:rPr lang="en-US" sz="18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...</a:t>
              </a:r>
            </a:p>
            <a:p>
              <a:r>
                <a:rPr lang="en-US" sz="18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app = </a:t>
              </a:r>
              <a:r>
                <a:rPr lang="en-US" sz="1800" dirty="0" err="1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dash.Dash</a:t>
              </a:r>
              <a:r>
                <a:rPr lang="en-US" sz="18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(__name__)</a:t>
              </a:r>
            </a:p>
            <a:p>
              <a:r>
                <a:rPr lang="en-US" sz="1800" b="1" dirty="0" err="1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app.layout</a:t>
              </a:r>
              <a:r>
                <a:rPr lang="en-US" sz="18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=[…]</a:t>
              </a:r>
            </a:p>
            <a:p>
              <a:r>
                <a:rPr lang="en-US" sz="1800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@</a:t>
              </a:r>
              <a:r>
                <a:rPr lang="en-US" sz="1800" b="1" dirty="0" err="1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app.callback</a:t>
              </a:r>
              <a:r>
                <a:rPr lang="en-US" sz="18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(…)</a:t>
              </a:r>
            </a:p>
            <a:p>
              <a:r>
                <a:rPr lang="en-US" sz="18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...</a:t>
              </a:r>
            </a:p>
            <a:p>
              <a:r>
                <a:rPr lang="en-US" sz="18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if __name__ == '__main__’:</a:t>
              </a:r>
            </a:p>
            <a:p>
              <a:r>
                <a:rPr lang="en-US" sz="18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</a:t>
              </a:r>
              <a:r>
                <a:rPr lang="en-US" sz="1800" dirty="0" err="1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app.run_server</a:t>
              </a:r>
              <a:r>
                <a:rPr lang="en-US" sz="18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D9739227-5CF1-884A-A091-880427ECE4DA}"/>
              </a:ext>
            </a:extLst>
          </p:cNvPr>
          <p:cNvSpPr txBox="1"/>
          <p:nvPr/>
        </p:nvSpPr>
        <p:spPr>
          <a:xfrm>
            <a:off x="533400" y="914400"/>
            <a:ext cx="6268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 -c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-forge dash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5C1817-5385-494E-AD07-F3C5E1351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0285" y="5646633"/>
            <a:ext cx="559515" cy="559515"/>
          </a:xfrm>
          <a:prstGeom prst="rect">
            <a:avLst/>
          </a:prstGeom>
        </p:spPr>
      </p:pic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E18BB3CA-27D7-3F44-B2F6-A546B224AB5E}"/>
              </a:ext>
            </a:extLst>
          </p:cNvPr>
          <p:cNvCxnSpPr>
            <a:cxnSpLocks/>
            <a:stCxn id="3" idx="3"/>
          </p:cNvCxnSpPr>
          <p:nvPr/>
        </p:nvCxnSpPr>
        <p:spPr bwMode="auto">
          <a:xfrm flipV="1">
            <a:off x="6019800" y="5346089"/>
            <a:ext cx="152400" cy="580302"/>
          </a:xfrm>
          <a:prstGeom prst="bentConnector2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FE375F0B-FB4C-A440-B84E-3DAB83CEB633}"/>
              </a:ext>
            </a:extLst>
          </p:cNvPr>
          <p:cNvCxnSpPr>
            <a:cxnSpLocks/>
          </p:cNvCxnSpPr>
          <p:nvPr/>
        </p:nvCxnSpPr>
        <p:spPr bwMode="auto">
          <a:xfrm>
            <a:off x="5181600" y="5287961"/>
            <a:ext cx="419100" cy="358672"/>
          </a:xfrm>
          <a:prstGeom prst="bentConnector3">
            <a:avLst>
              <a:gd name="adj1" fmla="val 5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E52CD7B-EF03-9845-9D3F-2B39BBA372F1}"/>
              </a:ext>
            </a:extLst>
          </p:cNvPr>
          <p:cNvSpPr txBox="1"/>
          <p:nvPr/>
        </p:nvSpPr>
        <p:spPr>
          <a:xfrm>
            <a:off x="563450" y="5481935"/>
            <a:ext cx="1468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End User</a:t>
            </a:r>
          </a:p>
        </p:txBody>
      </p:sp>
    </p:spTree>
    <p:extLst>
      <p:ext uri="{BB962C8B-B14F-4D97-AF65-F5344CB8AC3E}">
        <p14:creationId xmlns:p14="http://schemas.microsoft.com/office/powerpoint/2010/main" val="3092285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9" grpId="0"/>
      <p:bldP spid="25" grpId="0"/>
      <p:bldP spid="2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28F5-EA66-3C40-9478-88FA6EAC9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 Layout</a:t>
            </a:r>
            <a:br>
              <a:rPr lang="en-US" dirty="0"/>
            </a:br>
            <a:r>
              <a:rPr lang="en-US" i="1" dirty="0"/>
              <a:t>Nested Grid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C0B074-8D3C-FF47-8F6B-E85FB5C04F9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3DEBC-4F40-5448-9DC7-A9623A3776A7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FE654572-8C1D-F141-995C-CCE926B2FBD9}" type="slidenum">
              <a:rPr lang="en-US" altLang="x-none" smtClean="0"/>
              <a:pPr>
                <a:defRPr/>
              </a:pPr>
              <a:t>7</a:t>
            </a:fld>
            <a:endParaRPr lang="en-US" altLang="x-non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43FB20-456E-8E40-8386-79C88A3A0B46}"/>
              </a:ext>
            </a:extLst>
          </p:cNvPr>
          <p:cNvSpPr/>
          <p:nvPr/>
        </p:nvSpPr>
        <p:spPr bwMode="auto">
          <a:xfrm>
            <a:off x="1295400" y="1981200"/>
            <a:ext cx="914400" cy="8382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1760EB-BF1F-F24D-B027-1F709C34966D}"/>
              </a:ext>
            </a:extLst>
          </p:cNvPr>
          <p:cNvSpPr/>
          <p:nvPr/>
        </p:nvSpPr>
        <p:spPr bwMode="auto">
          <a:xfrm>
            <a:off x="2819400" y="1981200"/>
            <a:ext cx="914400" cy="8382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0C0BAE-234B-3C47-A53E-1530D2C8230A}"/>
              </a:ext>
            </a:extLst>
          </p:cNvPr>
          <p:cNvSpPr/>
          <p:nvPr/>
        </p:nvSpPr>
        <p:spPr bwMode="auto">
          <a:xfrm>
            <a:off x="4343400" y="1981200"/>
            <a:ext cx="914400" cy="8382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C29CE6-3D2D-2644-86E3-2A597555D465}"/>
              </a:ext>
            </a:extLst>
          </p:cNvPr>
          <p:cNvSpPr/>
          <p:nvPr/>
        </p:nvSpPr>
        <p:spPr bwMode="auto">
          <a:xfrm>
            <a:off x="1371600" y="3352800"/>
            <a:ext cx="914400" cy="8382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536474-06EC-C64B-982F-97094D54C459}"/>
              </a:ext>
            </a:extLst>
          </p:cNvPr>
          <p:cNvSpPr/>
          <p:nvPr/>
        </p:nvSpPr>
        <p:spPr bwMode="auto">
          <a:xfrm>
            <a:off x="2819400" y="3352800"/>
            <a:ext cx="914400" cy="8382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A230521-B8D2-DE4A-BAAC-403E2748FD6A}"/>
              </a:ext>
            </a:extLst>
          </p:cNvPr>
          <p:cNvSpPr/>
          <p:nvPr/>
        </p:nvSpPr>
        <p:spPr bwMode="auto">
          <a:xfrm>
            <a:off x="1440153" y="3590131"/>
            <a:ext cx="371475" cy="363538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9939E3-FFB5-0046-A06B-63F0B8F5CAC0}"/>
              </a:ext>
            </a:extLst>
          </p:cNvPr>
          <p:cNvSpPr/>
          <p:nvPr/>
        </p:nvSpPr>
        <p:spPr bwMode="auto">
          <a:xfrm>
            <a:off x="1914525" y="3581400"/>
            <a:ext cx="371475" cy="363538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9F59F3-1F9A-8046-A3C5-29F957710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153" y="2044714"/>
            <a:ext cx="553836" cy="74225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27776EF-D66F-7946-A79D-55E5A4C66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9684" y="2103407"/>
            <a:ext cx="873832" cy="6540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9B08CDF-CEDC-E241-BD81-D4FB5AB754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2300" y="2120058"/>
            <a:ext cx="825500" cy="463781"/>
          </a:xfrm>
          <a:prstGeom prst="rect">
            <a:avLst/>
          </a:prstGeom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ED6970-C4E5-F34F-B5AA-D2B9AE1B8D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9684" y="3352800"/>
            <a:ext cx="993629" cy="8382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4E96EB9-D3F9-A64E-9771-8C5359DB3B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8800" y="3485203"/>
            <a:ext cx="495300" cy="50422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3D5AC48-137A-8744-9340-319E2363FC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1600" y="3505200"/>
            <a:ext cx="464230" cy="464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022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AED51-26B7-3C43-A02A-61DB5252C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</a:t>
            </a:r>
            <a:br>
              <a:rPr lang="en-US" dirty="0"/>
            </a:br>
            <a:r>
              <a:rPr lang="en-US" dirty="0"/>
              <a:t>Connects dash names with python names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62773C-860A-8646-923A-996709640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app.callback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Output(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component_id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='my-div’,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component_property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='children'),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[Input(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component_id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='my-id',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component_property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='value')]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update_output_div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input_value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'You\'ve entered "{}"'.format(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input_value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9F5817-BBBC-474B-9953-A8FB5A66C98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B0832-3FF2-6746-B0AF-7738C0EE6E59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FE654572-8C1D-F141-995C-CCE926B2FBD9}" type="slidenum">
              <a:rPr lang="en-US" altLang="x-none" smtClean="0"/>
              <a:pPr>
                <a:defRPr/>
              </a:pPr>
              <a:t>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98583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CE25E-43D0-A34A-9B7D-040C96BAD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Essence of Dash Visualization API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279F146-D2F4-2443-ABD7-831677AE3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60462"/>
            <a:ext cx="8610600" cy="5773738"/>
          </a:xfrm>
          <a:solidFill>
            <a:schemeClr val="bg1"/>
          </a:solidFill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visualization is a </a:t>
            </a:r>
            <a:r>
              <a:rPr lang="en-US" sz="2800" i="1" dirty="0"/>
              <a:t>grid</a:t>
            </a:r>
            <a:r>
              <a:rPr lang="en-US" sz="2800" dirty="0"/>
              <a:t> of </a:t>
            </a:r>
            <a:r>
              <a:rPr lang="en-US" sz="2800" i="1" dirty="0"/>
              <a:t>components.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A grid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html.Div</a:t>
            </a:r>
            <a:r>
              <a:rPr lang="en-US" sz="2400" dirty="0"/>
              <a:t>) specifies the position of components in terms of rows and columns.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component is an object whose visual characteristics are controlled by its properties. A grid is a component.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Python codes respond to user interactions with components via callbacks that specify: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Inputs from one or more component properties that can be modified through user interactions.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Output that updates at most one component property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801A2-394B-ED40-AA72-EAD732FFC616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Hellerstein, Herman, Gao 2019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2FFDB-399D-0443-B9A5-169270D9853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FE654572-8C1D-F141-995C-CCE926B2FBD9}" type="slidenum">
              <a:rPr lang="en-US" altLang="x-none" smtClean="0"/>
              <a:pPr>
                <a:defRPr/>
              </a:pPr>
              <a:t>9</a:t>
            </a:fld>
            <a:endParaRPr lang="en-US" altLang="x-none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17ACD90-E47F-CB45-A45D-95B7AE578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569" y="419973"/>
            <a:ext cx="688943" cy="41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05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18485</TotalTime>
  <Words>392</Words>
  <Application>Microsoft Macintosh PowerPoint</Application>
  <PresentationFormat>On-screen Show (4:3)</PresentationFormat>
  <Paragraphs>87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Courier New</vt:lpstr>
      <vt:lpstr>Times New Roman</vt:lpstr>
      <vt:lpstr>Wingdings</vt:lpstr>
      <vt:lpstr>Office Theme</vt:lpstr>
      <vt:lpstr>1_Office Theme</vt:lpstr>
      <vt:lpstr>PowerPoint Presentation</vt:lpstr>
      <vt:lpstr>Cool Visualization Using Python Dash</vt:lpstr>
      <vt:lpstr>Agenda</vt:lpstr>
      <vt:lpstr>Elements of Browser Programming</vt:lpstr>
      <vt:lpstr>A Brief Tour of HTML</vt:lpstr>
      <vt:lpstr>Dash Visualizations</vt:lpstr>
      <vt:lpstr>DASH Layout Nested Grid</vt:lpstr>
      <vt:lpstr>Callbacks Connects dash names with python names</vt:lpstr>
      <vt:lpstr>Essence of Dash Visualization API</vt:lpstr>
      <vt:lpstr>Dash Callbacks</vt:lpstr>
      <vt:lpstr>References</vt:lpstr>
      <vt:lpstr>Survey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JOSEPH L. HELLERSTEIN</cp:lastModifiedBy>
  <cp:revision>417</cp:revision>
  <cp:lastPrinted>1601-01-01T00:00:00Z</cp:lastPrinted>
  <dcterms:created xsi:type="dcterms:W3CDTF">2008-11-04T22:35:39Z</dcterms:created>
  <dcterms:modified xsi:type="dcterms:W3CDTF">2019-07-18T03:18:41Z</dcterms:modified>
</cp:coreProperties>
</file>